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Fugaz One"/>
      <p:regular r:id="rId20"/>
    </p:embeddedFont>
    <p:embeddedFont>
      <p:font typeface="Ultra"/>
      <p:regular r:id="rId21"/>
    </p:embeddedFont>
    <p:embeddedFont>
      <p:font typeface="Alfa Slab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F0CBFE9-1959-4315-ABD2-1415AD5C1A66}">
  <a:tblStyle styleId="{2F0CBFE9-1959-4315-ABD2-1415AD5C1A6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FugazOne-regular.fntdata"/><Relationship Id="rId11" Type="http://schemas.openxmlformats.org/officeDocument/2006/relationships/slide" Target="slides/slide6.xml"/><Relationship Id="rId22" Type="http://schemas.openxmlformats.org/officeDocument/2006/relationships/font" Target="fonts/AlfaSlabOne-regular.fntdata"/><Relationship Id="rId10" Type="http://schemas.openxmlformats.org/officeDocument/2006/relationships/slide" Target="slides/slide5.xml"/><Relationship Id="rId21" Type="http://schemas.openxmlformats.org/officeDocument/2006/relationships/font" Target="fonts/Ultra-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dfIBZNmTNv7gTniIxfeoXl_XwkLv7jyyET2A5NJzsh4/edit?usp=shar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8MmtVx1A8BA&amp;list=PLC2383F4CE69173C2&amp;index=7" TargetMode="External"/><Relationship Id="rId3" Type="http://schemas.openxmlformats.org/officeDocument/2006/relationships/hyperlink" Target="https://www.youtube.com/watch?v=-DGY9HvChXk" TargetMode="External"/><Relationship Id="rId4" Type="http://schemas.openxmlformats.org/officeDocument/2006/relationships/hyperlink" Target="https://news.artnet.com/art-world/barca-nostra-1548946" TargetMode="External"/><Relationship Id="rId5" Type="http://schemas.openxmlformats.org/officeDocument/2006/relationships/hyperlink" Target="https://www.youtube.com/watch?v=_2ASPUkkHMs" TargetMode="External"/><Relationship Id="rId6" Type="http://schemas.openxmlformats.org/officeDocument/2006/relationships/hyperlink" Target="https://docs.google.com/document/d/1HsLn2whfiLCtKQFEBXwgkKRgSKjIt4jGhlwIc3ZiNjQ/edit?usp=shar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atlantic.com/magazine/archive/2019/12/lin-manuel-miranda-what-art-can-do/600787/"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MmnO5QxYa_Z_59UkJ4Ul04sMGtBv8MnnowvvFBv0CUQ/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7022fbd73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022fbd73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0acee53f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0acee53f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Use this slide to access the ‘Exploration Points’ notes for BQ2,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317500" lvl="0" marL="457200" rtl="0" algn="l">
              <a:lnSpc>
                <a:spcPct val="115000"/>
              </a:lnSpc>
              <a:spcBef>
                <a:spcPts val="1000"/>
              </a:spcBef>
              <a:spcAft>
                <a:spcPts val="1000"/>
              </a:spcAft>
              <a:buClr>
                <a:schemeClr val="dk1"/>
              </a:buClr>
              <a:buSzPts val="1400"/>
              <a:buFont typeface="Proxima Nova"/>
              <a:buChar char="●"/>
            </a:pPr>
            <a:r>
              <a:rPr lang="en">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e7f7f9b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e7f7f9b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1c0f0ee5c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1c0f0ee5c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Debrief. It’s almost more difficult to find films and books (etc.) that don’t deal with moral issues. Image shows a production of Hamlet, starring Sarah Bernhardt. All of Shakespeare’s plays deal with moral issues.</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e7f7f9b5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e7f7f9b5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See </a:t>
            </a:r>
            <a:r>
              <a:rPr lang="en" u="sng">
                <a:solidFill>
                  <a:schemeClr val="hlink"/>
                </a:solidFill>
                <a:latin typeface="Proxima Nova"/>
                <a:ea typeface="Proxima Nova"/>
                <a:cs typeface="Proxima Nova"/>
                <a:sym typeface="Proxima Nova"/>
                <a:hlinkClick r:id="rId2"/>
              </a:rPr>
              <a:t>this link</a:t>
            </a:r>
            <a:r>
              <a:rPr lang="en">
                <a:latin typeface="Proxima Nova"/>
                <a:ea typeface="Proxima Nova"/>
                <a:cs typeface="Proxima Nova"/>
                <a:sym typeface="Proxima Nova"/>
              </a:rPr>
              <a:t> for student handout 1: statistical data on inequality and racism; adapt for your country/region if necessary.</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The statistics should make students feel bad - but perhaps there’s nothing surprising or remarkable about these figures. D</a:t>
            </a:r>
            <a:r>
              <a:rPr lang="en">
                <a:latin typeface="Proxima Nova"/>
                <a:ea typeface="Proxima Nova"/>
                <a:cs typeface="Proxima Nova"/>
                <a:sym typeface="Proxima Nova"/>
              </a:rPr>
              <a:t>oes it get them on a ‘gut level’? Does it shock them? </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e7f7f9b5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e7f7f9b5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Links to the artistic sources. Post on Google Classroom.</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u="sng">
                <a:solidFill>
                  <a:schemeClr val="hlink"/>
                </a:solidFill>
                <a:latin typeface="Proxima Nova"/>
                <a:ea typeface="Proxima Nova"/>
                <a:cs typeface="Proxima Nova"/>
                <a:sym typeface="Proxima Nova"/>
                <a:hlinkClick r:id="rId2"/>
              </a:rPr>
              <a:t>Link 1</a:t>
            </a:r>
            <a:r>
              <a:rPr lang="en">
                <a:latin typeface="Proxima Nova"/>
                <a:ea typeface="Proxima Nova"/>
                <a:cs typeface="Proxima Nova"/>
                <a:sym typeface="Proxima Nova"/>
              </a:rPr>
              <a:t> To Kill a Mockingbird</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u="sng">
                <a:solidFill>
                  <a:schemeClr val="hlink"/>
                </a:solidFill>
                <a:latin typeface="Proxima Nova"/>
                <a:ea typeface="Proxima Nova"/>
                <a:cs typeface="Proxima Nova"/>
                <a:sym typeface="Proxima Nova"/>
                <a:hlinkClick r:id="rId3"/>
              </a:rPr>
              <a:t>Link 2</a:t>
            </a:r>
            <a:r>
              <a:rPr lang="en">
                <a:latin typeface="Proxima Nova"/>
                <a:ea typeface="Proxima Nova"/>
                <a:cs typeface="Proxima Nova"/>
                <a:sym typeface="Proxima Nova"/>
              </a:rPr>
              <a:t> Strange Fruit (lyrics are found easily on Google)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u="sng">
                <a:solidFill>
                  <a:schemeClr val="accent5"/>
                </a:solidFill>
                <a:latin typeface="Proxima Nova"/>
                <a:ea typeface="Proxima Nova"/>
                <a:cs typeface="Proxima Nova"/>
                <a:sym typeface="Proxima Nova"/>
                <a:hlinkClick r:id="rId4">
                  <a:extLst>
                    <a:ext uri="{A12FA001-AC4F-418D-AE19-62706E023703}">
                      <ahyp:hlinkClr val="tx"/>
                    </a:ext>
                  </a:extLst>
                </a:hlinkClick>
              </a:rPr>
              <a:t>Link 3</a:t>
            </a:r>
            <a:r>
              <a:rPr lang="en">
                <a:latin typeface="Proxima Nova"/>
                <a:ea typeface="Proxima Nova"/>
                <a:cs typeface="Proxima Nova"/>
                <a:sym typeface="Proxima Nova"/>
              </a:rPr>
              <a:t> Barca nostra</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u="sng">
                <a:solidFill>
                  <a:schemeClr val="hlink"/>
                </a:solidFill>
                <a:latin typeface="Proxima Nova"/>
                <a:ea typeface="Proxima Nova"/>
                <a:cs typeface="Proxima Nova"/>
                <a:sym typeface="Proxima Nova"/>
                <a:hlinkClick r:id="rId5"/>
              </a:rPr>
              <a:t>Link 4</a:t>
            </a:r>
            <a:r>
              <a:rPr lang="en">
                <a:latin typeface="Proxima Nova"/>
                <a:ea typeface="Proxima Nova"/>
                <a:cs typeface="Proxima Nova"/>
                <a:sym typeface="Proxima Nova"/>
              </a:rPr>
              <a:t> Dave Chappelle stand up</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u="sng">
                <a:solidFill>
                  <a:schemeClr val="hlink"/>
                </a:solidFill>
                <a:latin typeface="Proxima Nova"/>
                <a:ea typeface="Proxima Nova"/>
                <a:cs typeface="Proxima Nova"/>
                <a:sym typeface="Proxima Nova"/>
                <a:hlinkClick r:id="rId6"/>
              </a:rPr>
              <a:t>Link 5</a:t>
            </a:r>
            <a:r>
              <a:rPr lang="en">
                <a:latin typeface="Proxima Nova"/>
                <a:ea typeface="Proxima Nova"/>
                <a:cs typeface="Proxima Nova"/>
                <a:sym typeface="Proxima Nova"/>
              </a:rPr>
              <a:t> The Merchant of Venice</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1c0f0ee5c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1c0f0ee5c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Quote in full: “</a:t>
            </a:r>
            <a:r>
              <a:rPr lang="en">
                <a:latin typeface="Proxima Nova"/>
                <a:ea typeface="Proxima Nova"/>
                <a:cs typeface="Proxima Nova"/>
                <a:sym typeface="Proxima Nova"/>
              </a:rPr>
              <a:t>What artists can do is bring stories to the table that are unshakably true—the sort of stories that, once you’ve heard them, won’t let you return to what you thought before” (see article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Miranda also refers to a picture taken of a family of immigrants trying to get into the US. The picture showed the daughter separated from her mother, and clearly in distress. The picture was misinterpreted as being about a family forcibly separated; it was actually just the mother reaching for her papers. But Miranda says the details don’t matter: we should empathise with all humans in this situation - this is the ‘real’ picture - and art (in this case, photography) can provide us with this.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This fits in with what we’ve done today - art is about engaging our emotions, not providing us with statistical details.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Students may disagree - maybe the details </a:t>
            </a:r>
            <a:r>
              <a:rPr i="1" lang="en">
                <a:latin typeface="Proxima Nova"/>
                <a:ea typeface="Proxima Nova"/>
                <a:cs typeface="Proxima Nova"/>
                <a:sym typeface="Proxima Nova"/>
              </a:rPr>
              <a:t>do</a:t>
            </a:r>
            <a:r>
              <a:rPr lang="en">
                <a:latin typeface="Proxima Nova"/>
                <a:ea typeface="Proxima Nova"/>
                <a:cs typeface="Proxima Nova"/>
                <a:sym typeface="Proxima Nova"/>
              </a:rPr>
              <a:t> matter...</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33cb761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e33cb761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Proxima Nova"/>
              <a:buChar char="●"/>
            </a:pPr>
            <a:r>
              <a:rPr lang="en">
                <a:latin typeface="Proxima Nova"/>
                <a:ea typeface="Proxima Nova"/>
                <a:cs typeface="Proxima Nova"/>
                <a:sym typeface="Proxima Nova"/>
              </a:rPr>
              <a:t>Optional slide, if you want to help students to take ownership of the IA prompts (IAPs) for the TOK exhibition</a:t>
            </a:r>
            <a:endParaRPr>
              <a:latin typeface="Proxima Nova"/>
              <a:ea typeface="Proxima Nova"/>
              <a:cs typeface="Proxima Nova"/>
              <a:sym typeface="Proxima Nova"/>
            </a:endParaRPr>
          </a:p>
          <a:p>
            <a:pPr indent="-317500" lvl="0" marL="457200" rtl="0" algn="l">
              <a:lnSpc>
                <a:spcPct val="115000"/>
              </a:lnSpc>
              <a:spcBef>
                <a:spcPts val="0"/>
              </a:spcBef>
              <a:spcAft>
                <a:spcPts val="0"/>
              </a:spcAft>
              <a:buClr>
                <a:srgbClr val="000000"/>
              </a:buClr>
              <a:buSzPts val="1400"/>
              <a:buFont typeface="Proxima Nova"/>
              <a:buChar char="●"/>
            </a:pPr>
            <a:r>
              <a:rPr lang="en">
                <a:latin typeface="Proxima Nova"/>
                <a:ea typeface="Proxima Nova"/>
                <a:cs typeface="Proxima Nova"/>
                <a:sym typeface="Proxima Nova"/>
              </a:rPr>
              <a:t>Note that the IB recommends using the core and/or optional themes as the context of the exhibition commentary, whereas this lesson deals more with areas of knowledge (the arts)</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e7f7f9b5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e7f7f9b5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Proxima Nova"/>
              <a:buChar char="●"/>
            </a:pPr>
            <a:r>
              <a:rPr lang="en">
                <a:solidFill>
                  <a:schemeClr val="dk1"/>
                </a:solidFill>
                <a:latin typeface="Proxima Nova"/>
                <a:ea typeface="Proxima Nova"/>
                <a:cs typeface="Proxima Nova"/>
                <a:sym typeface="Proxima Nova"/>
              </a:rPr>
              <a:t>See the </a:t>
            </a:r>
            <a:r>
              <a:rPr lang="en" u="sng">
                <a:solidFill>
                  <a:srgbClr val="1C3AA9"/>
                </a:solidFill>
                <a:latin typeface="Proxima Nova"/>
                <a:ea typeface="Proxima Nova"/>
                <a:cs typeface="Proxima Nova"/>
                <a:sym typeface="Proxima Nova"/>
                <a:hlinkClick r:id="rId2">
                  <a:extLst>
                    <a:ext uri="{A12FA001-AC4F-418D-AE19-62706E023703}">
                      <ahyp:hlinkClr val="tx"/>
                    </a:ext>
                  </a:extLst>
                </a:hlinkClick>
              </a:rPr>
              <a:t>BQ2 assessment tracker</a:t>
            </a:r>
            <a:r>
              <a:rPr lang="en">
                <a:solidFill>
                  <a:schemeClr val="dk1"/>
                </a:solidFill>
                <a:latin typeface="Proxima Nova"/>
                <a:ea typeface="Proxima Nova"/>
                <a:cs typeface="Proxima Nova"/>
                <a:sym typeface="Proxima Nova"/>
              </a:rPr>
              <a:t> for suggestions on providing feedback, and recording students’ progress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e33cb761e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e33cb761e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6">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56" name="Google Shape;56;p13"/>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57" name="Google Shape;57;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7">
    <p:bg>
      <p:bgPr>
        <a:solidFill>
          <a:srgbClr val="FFFFFF"/>
        </a:solidFill>
      </p:bgPr>
    </p:bg>
    <p:spTree>
      <p:nvGrpSpPr>
        <p:cNvPr id="58"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62" name="Google Shape;62;p14"/>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3" name="Google Shape;63;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p:cSld name="AUTOLAYOUT_25">
    <p:bg>
      <p:bgPr>
        <a:solidFill>
          <a:srgbClr val="FFFFFF"/>
        </a:solidFill>
      </p:bgPr>
    </p:bg>
    <p:spTree>
      <p:nvGrpSpPr>
        <p:cNvPr id="64" name="Shape 64"/>
        <p:cNvGrpSpPr/>
        <p:nvPr/>
      </p:nvGrpSpPr>
      <p:grpSpPr>
        <a:xfrm>
          <a:off x="0" y="0"/>
          <a:ext cx="0" cy="0"/>
          <a:chOff x="0" y="0"/>
          <a:chExt cx="0" cy="0"/>
        </a:xfrm>
      </p:grpSpPr>
      <p:sp>
        <p:nvSpPr>
          <p:cNvPr id="65" name="Google Shape;65;p15"/>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b="1" sz="4000">
                <a:solidFill>
                  <a:srgbClr val="FFFFFF"/>
                </a:solidFill>
              </a:defRPr>
            </a:lvl1pPr>
            <a:lvl2pPr lvl="1" rtl="0" algn="ctr">
              <a:lnSpc>
                <a:spcPct val="100000"/>
              </a:lnSpc>
              <a:spcBef>
                <a:spcPts val="0"/>
              </a:spcBef>
              <a:spcAft>
                <a:spcPts val="0"/>
              </a:spcAft>
              <a:buClr>
                <a:srgbClr val="FFFFFF"/>
              </a:buClr>
              <a:buSzPts val="4000"/>
              <a:buNone/>
              <a:defRPr b="1" sz="4000">
                <a:solidFill>
                  <a:srgbClr val="FFFFFF"/>
                </a:solidFill>
              </a:defRPr>
            </a:lvl2pPr>
            <a:lvl3pPr lvl="2" rtl="0" algn="ctr">
              <a:lnSpc>
                <a:spcPct val="100000"/>
              </a:lnSpc>
              <a:spcBef>
                <a:spcPts val="0"/>
              </a:spcBef>
              <a:spcAft>
                <a:spcPts val="0"/>
              </a:spcAft>
              <a:buClr>
                <a:srgbClr val="FFFFFF"/>
              </a:buClr>
              <a:buSzPts val="4000"/>
              <a:buNone/>
              <a:defRPr b="1" sz="4000">
                <a:solidFill>
                  <a:srgbClr val="FFFFFF"/>
                </a:solidFill>
              </a:defRPr>
            </a:lvl3pPr>
            <a:lvl4pPr lvl="3" rtl="0" algn="ctr">
              <a:lnSpc>
                <a:spcPct val="100000"/>
              </a:lnSpc>
              <a:spcBef>
                <a:spcPts val="0"/>
              </a:spcBef>
              <a:spcAft>
                <a:spcPts val="0"/>
              </a:spcAft>
              <a:buClr>
                <a:srgbClr val="FFFFFF"/>
              </a:buClr>
              <a:buSzPts val="4000"/>
              <a:buNone/>
              <a:defRPr b="1" sz="4000">
                <a:solidFill>
                  <a:srgbClr val="FFFFFF"/>
                </a:solidFill>
              </a:defRPr>
            </a:lvl4pPr>
            <a:lvl5pPr lvl="4" rtl="0" algn="ctr">
              <a:lnSpc>
                <a:spcPct val="100000"/>
              </a:lnSpc>
              <a:spcBef>
                <a:spcPts val="0"/>
              </a:spcBef>
              <a:spcAft>
                <a:spcPts val="0"/>
              </a:spcAft>
              <a:buClr>
                <a:srgbClr val="FFFFFF"/>
              </a:buClr>
              <a:buSzPts val="4000"/>
              <a:buNone/>
              <a:defRPr b="1" sz="4000">
                <a:solidFill>
                  <a:srgbClr val="FFFFFF"/>
                </a:solidFill>
              </a:defRPr>
            </a:lvl5pPr>
            <a:lvl6pPr lvl="5" rtl="0" algn="ctr">
              <a:lnSpc>
                <a:spcPct val="100000"/>
              </a:lnSpc>
              <a:spcBef>
                <a:spcPts val="0"/>
              </a:spcBef>
              <a:spcAft>
                <a:spcPts val="0"/>
              </a:spcAft>
              <a:buClr>
                <a:srgbClr val="FFFFFF"/>
              </a:buClr>
              <a:buSzPts val="4000"/>
              <a:buNone/>
              <a:defRPr b="1" sz="4000">
                <a:solidFill>
                  <a:srgbClr val="FFFFFF"/>
                </a:solidFill>
              </a:defRPr>
            </a:lvl6pPr>
            <a:lvl7pPr lvl="6" rtl="0" algn="ctr">
              <a:lnSpc>
                <a:spcPct val="100000"/>
              </a:lnSpc>
              <a:spcBef>
                <a:spcPts val="0"/>
              </a:spcBef>
              <a:spcAft>
                <a:spcPts val="0"/>
              </a:spcAft>
              <a:buClr>
                <a:srgbClr val="FFFFFF"/>
              </a:buClr>
              <a:buSzPts val="4000"/>
              <a:buNone/>
              <a:defRPr b="1" sz="4000">
                <a:solidFill>
                  <a:srgbClr val="FFFFFF"/>
                </a:solidFill>
              </a:defRPr>
            </a:lvl7pPr>
            <a:lvl8pPr lvl="7" rtl="0" algn="ctr">
              <a:lnSpc>
                <a:spcPct val="100000"/>
              </a:lnSpc>
              <a:spcBef>
                <a:spcPts val="0"/>
              </a:spcBef>
              <a:spcAft>
                <a:spcPts val="0"/>
              </a:spcAft>
              <a:buClr>
                <a:srgbClr val="FFFFFF"/>
              </a:buClr>
              <a:buSzPts val="4000"/>
              <a:buNone/>
              <a:defRPr b="1" sz="4000">
                <a:solidFill>
                  <a:srgbClr val="FFFFFF"/>
                </a:solidFill>
              </a:defRPr>
            </a:lvl8pPr>
            <a:lvl9pPr lvl="8" rtl="0" algn="ctr">
              <a:lnSpc>
                <a:spcPct val="100000"/>
              </a:lnSpc>
              <a:spcBef>
                <a:spcPts val="0"/>
              </a:spcBef>
              <a:spcAft>
                <a:spcPts val="0"/>
              </a:spcAft>
              <a:buClr>
                <a:srgbClr val="FFFFFF"/>
              </a:buClr>
              <a:buSzPts val="4000"/>
              <a:buNone/>
              <a:defRPr b="1" sz="4000">
                <a:solidFill>
                  <a:srgbClr val="FFFFFF"/>
                </a:solidFill>
              </a:defRPr>
            </a:lvl9pPr>
          </a:lstStyle>
          <a:p/>
        </p:txBody>
      </p:sp>
      <p:sp>
        <p:nvSpPr>
          <p:cNvPr id="67" name="Google Shape;67;p15"/>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68" name="Google Shape;68;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26">
    <p:bg>
      <p:bgPr>
        <a:solidFill>
          <a:srgbClr val="FFFFFF"/>
        </a:solidFill>
      </p:bgPr>
    </p:bg>
    <p:spTree>
      <p:nvGrpSpPr>
        <p:cNvPr id="69" name="Shape 69"/>
        <p:cNvGrpSpPr/>
        <p:nvPr/>
      </p:nvGrpSpPr>
      <p:grpSpPr>
        <a:xfrm>
          <a:off x="0" y="0"/>
          <a:ext cx="0" cy="0"/>
          <a:chOff x="0" y="0"/>
          <a:chExt cx="0" cy="0"/>
        </a:xfrm>
      </p:grpSpPr>
      <p:sp>
        <p:nvSpPr>
          <p:cNvPr id="70" name="Google Shape;70;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000000"/>
                </a:solidFill>
              </a:defRPr>
            </a:lvl1pPr>
            <a:lvl2pPr lvl="1" algn="l">
              <a:lnSpc>
                <a:spcPct val="100000"/>
              </a:lnSpc>
              <a:spcBef>
                <a:spcPts val="0"/>
              </a:spcBef>
              <a:spcAft>
                <a:spcPts val="0"/>
              </a:spcAft>
              <a:buClr>
                <a:schemeClr val="dk1"/>
              </a:buClr>
              <a:buSzPts val="3000"/>
              <a:buNone/>
              <a:defRPr b="1" sz="3000">
                <a:solidFill>
                  <a:srgbClr val="000000"/>
                </a:solidFill>
              </a:defRPr>
            </a:lvl2pPr>
            <a:lvl3pPr lvl="2" algn="l">
              <a:lnSpc>
                <a:spcPct val="100000"/>
              </a:lnSpc>
              <a:spcBef>
                <a:spcPts val="0"/>
              </a:spcBef>
              <a:spcAft>
                <a:spcPts val="0"/>
              </a:spcAft>
              <a:buClr>
                <a:schemeClr val="dk1"/>
              </a:buClr>
              <a:buSzPts val="3000"/>
              <a:buNone/>
              <a:defRPr b="1" sz="3000">
                <a:solidFill>
                  <a:srgbClr val="000000"/>
                </a:solidFill>
              </a:defRPr>
            </a:lvl3pPr>
            <a:lvl4pPr lvl="3" algn="l">
              <a:lnSpc>
                <a:spcPct val="100000"/>
              </a:lnSpc>
              <a:spcBef>
                <a:spcPts val="0"/>
              </a:spcBef>
              <a:spcAft>
                <a:spcPts val="0"/>
              </a:spcAft>
              <a:buClr>
                <a:schemeClr val="dk1"/>
              </a:buClr>
              <a:buSzPts val="3000"/>
              <a:buNone/>
              <a:defRPr b="1" sz="3000">
                <a:solidFill>
                  <a:srgbClr val="000000"/>
                </a:solidFill>
              </a:defRPr>
            </a:lvl4pPr>
            <a:lvl5pPr lvl="4" algn="l">
              <a:lnSpc>
                <a:spcPct val="100000"/>
              </a:lnSpc>
              <a:spcBef>
                <a:spcPts val="0"/>
              </a:spcBef>
              <a:spcAft>
                <a:spcPts val="0"/>
              </a:spcAft>
              <a:buClr>
                <a:schemeClr val="dk1"/>
              </a:buClr>
              <a:buSzPts val="3000"/>
              <a:buNone/>
              <a:defRPr b="1" sz="3000">
                <a:solidFill>
                  <a:srgbClr val="000000"/>
                </a:solidFill>
              </a:defRPr>
            </a:lvl5pPr>
            <a:lvl6pPr lvl="5" algn="l">
              <a:lnSpc>
                <a:spcPct val="100000"/>
              </a:lnSpc>
              <a:spcBef>
                <a:spcPts val="0"/>
              </a:spcBef>
              <a:spcAft>
                <a:spcPts val="0"/>
              </a:spcAft>
              <a:buClr>
                <a:schemeClr val="dk1"/>
              </a:buClr>
              <a:buSzPts val="3000"/>
              <a:buNone/>
              <a:defRPr b="1" sz="3000">
                <a:solidFill>
                  <a:srgbClr val="000000"/>
                </a:solidFill>
              </a:defRPr>
            </a:lvl6pPr>
            <a:lvl7pPr lvl="6" algn="l">
              <a:lnSpc>
                <a:spcPct val="100000"/>
              </a:lnSpc>
              <a:spcBef>
                <a:spcPts val="0"/>
              </a:spcBef>
              <a:spcAft>
                <a:spcPts val="0"/>
              </a:spcAft>
              <a:buClr>
                <a:schemeClr val="dk1"/>
              </a:buClr>
              <a:buSzPts val="3000"/>
              <a:buNone/>
              <a:defRPr b="1" sz="3000">
                <a:solidFill>
                  <a:srgbClr val="000000"/>
                </a:solidFill>
              </a:defRPr>
            </a:lvl7pPr>
            <a:lvl8pPr lvl="7" algn="l">
              <a:lnSpc>
                <a:spcPct val="100000"/>
              </a:lnSpc>
              <a:spcBef>
                <a:spcPts val="0"/>
              </a:spcBef>
              <a:spcAft>
                <a:spcPts val="0"/>
              </a:spcAft>
              <a:buClr>
                <a:schemeClr val="dk1"/>
              </a:buClr>
              <a:buSzPts val="3000"/>
              <a:buNone/>
              <a:defRPr b="1" sz="3000">
                <a:solidFill>
                  <a:srgbClr val="000000"/>
                </a:solidFill>
              </a:defRPr>
            </a:lvl8pPr>
            <a:lvl9pPr lvl="8" algn="l">
              <a:lnSpc>
                <a:spcPct val="100000"/>
              </a:lnSpc>
              <a:spcBef>
                <a:spcPts val="0"/>
              </a:spcBef>
              <a:spcAft>
                <a:spcPts val="0"/>
              </a:spcAft>
              <a:buClr>
                <a:schemeClr val="dk1"/>
              </a:buClr>
              <a:buSzPts val="3000"/>
              <a:buNone/>
              <a:defRPr b="1" sz="3000">
                <a:solidFill>
                  <a:srgbClr val="000000"/>
                </a:solidFill>
              </a:defRPr>
            </a:lvl9pPr>
          </a:lstStyle>
          <a:p/>
        </p:txBody>
      </p:sp>
      <p:sp>
        <p:nvSpPr>
          <p:cNvPr id="73" name="Google Shape;73;p16"/>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4" name="Google Shape;74;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27">
    <p:bg>
      <p:bgPr>
        <a:solidFill>
          <a:srgbClr val="FFFFFF"/>
        </a:solidFill>
      </p:bgPr>
    </p:bg>
    <p:spTree>
      <p:nvGrpSpPr>
        <p:cNvPr id="75" name="Shape 75"/>
        <p:cNvGrpSpPr/>
        <p:nvPr/>
      </p:nvGrpSpPr>
      <p:grpSpPr>
        <a:xfrm>
          <a:off x="0" y="0"/>
          <a:ext cx="0" cy="0"/>
          <a:chOff x="0" y="0"/>
          <a:chExt cx="0" cy="0"/>
        </a:xfrm>
      </p:grpSpPr>
      <p:sp>
        <p:nvSpPr>
          <p:cNvPr id="76" name="Google Shape;76;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7"/>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chemeClr val="dk2"/>
                </a:solidFill>
              </a:defRPr>
            </a:lvl1pPr>
            <a:lvl2pPr lvl="1" algn="l">
              <a:lnSpc>
                <a:spcPct val="100000"/>
              </a:lnSpc>
              <a:spcBef>
                <a:spcPts val="0"/>
              </a:spcBef>
              <a:spcAft>
                <a:spcPts val="0"/>
              </a:spcAft>
              <a:buClr>
                <a:schemeClr val="dk1"/>
              </a:buClr>
              <a:buSzPts val="1800"/>
              <a:buNone/>
              <a:defRPr b="1" sz="1800">
                <a:solidFill>
                  <a:schemeClr val="dk2"/>
                </a:solidFill>
              </a:defRPr>
            </a:lvl2pPr>
            <a:lvl3pPr lvl="2" algn="l">
              <a:lnSpc>
                <a:spcPct val="100000"/>
              </a:lnSpc>
              <a:spcBef>
                <a:spcPts val="0"/>
              </a:spcBef>
              <a:spcAft>
                <a:spcPts val="0"/>
              </a:spcAft>
              <a:buClr>
                <a:schemeClr val="dk1"/>
              </a:buClr>
              <a:buSzPts val="1800"/>
              <a:buNone/>
              <a:defRPr b="1" sz="1800">
                <a:solidFill>
                  <a:schemeClr val="dk2"/>
                </a:solidFill>
              </a:defRPr>
            </a:lvl3pPr>
            <a:lvl4pPr lvl="3" algn="l">
              <a:lnSpc>
                <a:spcPct val="100000"/>
              </a:lnSpc>
              <a:spcBef>
                <a:spcPts val="0"/>
              </a:spcBef>
              <a:spcAft>
                <a:spcPts val="0"/>
              </a:spcAft>
              <a:buClr>
                <a:schemeClr val="dk1"/>
              </a:buClr>
              <a:buSzPts val="1800"/>
              <a:buNone/>
              <a:defRPr b="1" sz="1800">
                <a:solidFill>
                  <a:schemeClr val="dk2"/>
                </a:solidFill>
              </a:defRPr>
            </a:lvl4pPr>
            <a:lvl5pPr lvl="4" algn="l">
              <a:lnSpc>
                <a:spcPct val="100000"/>
              </a:lnSpc>
              <a:spcBef>
                <a:spcPts val="0"/>
              </a:spcBef>
              <a:spcAft>
                <a:spcPts val="0"/>
              </a:spcAft>
              <a:buClr>
                <a:schemeClr val="dk1"/>
              </a:buClr>
              <a:buSzPts val="1800"/>
              <a:buNone/>
              <a:defRPr b="1" sz="1800">
                <a:solidFill>
                  <a:schemeClr val="dk2"/>
                </a:solidFill>
              </a:defRPr>
            </a:lvl5pPr>
            <a:lvl6pPr lvl="5" algn="l">
              <a:lnSpc>
                <a:spcPct val="100000"/>
              </a:lnSpc>
              <a:spcBef>
                <a:spcPts val="0"/>
              </a:spcBef>
              <a:spcAft>
                <a:spcPts val="0"/>
              </a:spcAft>
              <a:buClr>
                <a:schemeClr val="dk1"/>
              </a:buClr>
              <a:buSzPts val="1800"/>
              <a:buNone/>
              <a:defRPr b="1" sz="1800">
                <a:solidFill>
                  <a:schemeClr val="dk2"/>
                </a:solidFill>
              </a:defRPr>
            </a:lvl6pPr>
            <a:lvl7pPr lvl="6" algn="l">
              <a:lnSpc>
                <a:spcPct val="100000"/>
              </a:lnSpc>
              <a:spcBef>
                <a:spcPts val="0"/>
              </a:spcBef>
              <a:spcAft>
                <a:spcPts val="0"/>
              </a:spcAft>
              <a:buClr>
                <a:schemeClr val="dk1"/>
              </a:buClr>
              <a:buSzPts val="1800"/>
              <a:buNone/>
              <a:defRPr b="1" sz="1800">
                <a:solidFill>
                  <a:schemeClr val="dk2"/>
                </a:solidFill>
              </a:defRPr>
            </a:lvl7pPr>
            <a:lvl8pPr lvl="7" algn="l">
              <a:lnSpc>
                <a:spcPct val="100000"/>
              </a:lnSpc>
              <a:spcBef>
                <a:spcPts val="0"/>
              </a:spcBef>
              <a:spcAft>
                <a:spcPts val="0"/>
              </a:spcAft>
              <a:buClr>
                <a:schemeClr val="dk1"/>
              </a:buClr>
              <a:buSzPts val="1800"/>
              <a:buNone/>
              <a:defRPr b="1" sz="1800">
                <a:solidFill>
                  <a:schemeClr val="dk2"/>
                </a:solidFill>
              </a:defRPr>
            </a:lvl8pPr>
            <a:lvl9pPr lvl="8" algn="l">
              <a:lnSpc>
                <a:spcPct val="100000"/>
              </a:lnSpc>
              <a:spcBef>
                <a:spcPts val="0"/>
              </a:spcBef>
              <a:spcAft>
                <a:spcPts val="0"/>
              </a:spcAft>
              <a:buClr>
                <a:schemeClr val="dk1"/>
              </a:buClr>
              <a:buSzPts val="1800"/>
              <a:buNone/>
              <a:defRPr b="1" sz="1800">
                <a:solidFill>
                  <a:schemeClr val="dk2"/>
                </a:solidFill>
              </a:defRPr>
            </a:lvl9pPr>
          </a:lstStyle>
          <a:p/>
        </p:txBody>
      </p:sp>
      <p:sp>
        <p:nvSpPr>
          <p:cNvPr id="79" name="Google Shape;79;p17"/>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80" name="Google Shape;80;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8">
    <p:bg>
      <p:bgPr>
        <a:solidFill>
          <a:srgbClr val="FFFFFF"/>
        </a:solidFill>
      </p:bgPr>
    </p:bg>
    <p:spTree>
      <p:nvGrpSpPr>
        <p:cNvPr id="81" name="Shape 81"/>
        <p:cNvGrpSpPr/>
        <p:nvPr/>
      </p:nvGrpSpPr>
      <p:grpSpPr>
        <a:xfrm>
          <a:off x="0" y="0"/>
          <a:ext cx="0" cy="0"/>
          <a:chOff x="0" y="0"/>
          <a:chExt cx="0" cy="0"/>
        </a:xfrm>
      </p:grpSpPr>
      <p:sp>
        <p:nvSpPr>
          <p:cNvPr id="82" name="Google Shape;82;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8"/>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8"/>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85" name="Google Shape;85;p18"/>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6" name="Google Shape;86;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29">
    <p:bg>
      <p:bgPr>
        <a:solidFill>
          <a:srgbClr val="FFFFFF"/>
        </a:solidFill>
      </p:bgPr>
    </p:bg>
    <p:spTree>
      <p:nvGrpSpPr>
        <p:cNvPr id="87" name="Shape 87"/>
        <p:cNvGrpSpPr/>
        <p:nvPr/>
      </p:nvGrpSpPr>
      <p:grpSpPr>
        <a:xfrm>
          <a:off x="0" y="0"/>
          <a:ext cx="0" cy="0"/>
          <a:chOff x="0" y="0"/>
          <a:chExt cx="0" cy="0"/>
        </a:xfrm>
      </p:grpSpPr>
      <p:sp>
        <p:nvSpPr>
          <p:cNvPr id="88" name="Google Shape;88;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9"/>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9"/>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000000"/>
                </a:solidFill>
              </a:defRPr>
            </a:lvl1pPr>
            <a:lvl2pPr lvl="1" algn="l">
              <a:lnSpc>
                <a:spcPct val="100000"/>
              </a:lnSpc>
              <a:spcBef>
                <a:spcPts val="0"/>
              </a:spcBef>
              <a:spcAft>
                <a:spcPts val="0"/>
              </a:spcAft>
              <a:buClr>
                <a:schemeClr val="dk1"/>
              </a:buClr>
              <a:buSzPts val="3000"/>
              <a:buNone/>
              <a:defRPr b="1" sz="3000">
                <a:solidFill>
                  <a:srgbClr val="000000"/>
                </a:solidFill>
              </a:defRPr>
            </a:lvl2pPr>
            <a:lvl3pPr lvl="2" algn="l">
              <a:lnSpc>
                <a:spcPct val="100000"/>
              </a:lnSpc>
              <a:spcBef>
                <a:spcPts val="0"/>
              </a:spcBef>
              <a:spcAft>
                <a:spcPts val="0"/>
              </a:spcAft>
              <a:buClr>
                <a:schemeClr val="dk1"/>
              </a:buClr>
              <a:buSzPts val="3000"/>
              <a:buNone/>
              <a:defRPr b="1" sz="3000">
                <a:solidFill>
                  <a:srgbClr val="000000"/>
                </a:solidFill>
              </a:defRPr>
            </a:lvl3pPr>
            <a:lvl4pPr lvl="3" algn="l">
              <a:lnSpc>
                <a:spcPct val="100000"/>
              </a:lnSpc>
              <a:spcBef>
                <a:spcPts val="0"/>
              </a:spcBef>
              <a:spcAft>
                <a:spcPts val="0"/>
              </a:spcAft>
              <a:buClr>
                <a:schemeClr val="dk1"/>
              </a:buClr>
              <a:buSzPts val="3000"/>
              <a:buNone/>
              <a:defRPr b="1" sz="3000">
                <a:solidFill>
                  <a:srgbClr val="000000"/>
                </a:solidFill>
              </a:defRPr>
            </a:lvl4pPr>
            <a:lvl5pPr lvl="4" algn="l">
              <a:lnSpc>
                <a:spcPct val="100000"/>
              </a:lnSpc>
              <a:spcBef>
                <a:spcPts val="0"/>
              </a:spcBef>
              <a:spcAft>
                <a:spcPts val="0"/>
              </a:spcAft>
              <a:buClr>
                <a:schemeClr val="dk1"/>
              </a:buClr>
              <a:buSzPts val="3000"/>
              <a:buNone/>
              <a:defRPr b="1" sz="3000">
                <a:solidFill>
                  <a:srgbClr val="000000"/>
                </a:solidFill>
              </a:defRPr>
            </a:lvl5pPr>
            <a:lvl6pPr lvl="5" algn="l">
              <a:lnSpc>
                <a:spcPct val="100000"/>
              </a:lnSpc>
              <a:spcBef>
                <a:spcPts val="0"/>
              </a:spcBef>
              <a:spcAft>
                <a:spcPts val="0"/>
              </a:spcAft>
              <a:buClr>
                <a:schemeClr val="dk1"/>
              </a:buClr>
              <a:buSzPts val="3000"/>
              <a:buNone/>
              <a:defRPr b="1" sz="3000">
                <a:solidFill>
                  <a:srgbClr val="000000"/>
                </a:solidFill>
              </a:defRPr>
            </a:lvl6pPr>
            <a:lvl7pPr lvl="6" algn="l">
              <a:lnSpc>
                <a:spcPct val="100000"/>
              </a:lnSpc>
              <a:spcBef>
                <a:spcPts val="0"/>
              </a:spcBef>
              <a:spcAft>
                <a:spcPts val="0"/>
              </a:spcAft>
              <a:buClr>
                <a:schemeClr val="dk1"/>
              </a:buClr>
              <a:buSzPts val="3000"/>
              <a:buNone/>
              <a:defRPr b="1" sz="3000">
                <a:solidFill>
                  <a:srgbClr val="000000"/>
                </a:solidFill>
              </a:defRPr>
            </a:lvl7pPr>
            <a:lvl8pPr lvl="7" algn="l">
              <a:lnSpc>
                <a:spcPct val="100000"/>
              </a:lnSpc>
              <a:spcBef>
                <a:spcPts val="0"/>
              </a:spcBef>
              <a:spcAft>
                <a:spcPts val="0"/>
              </a:spcAft>
              <a:buClr>
                <a:schemeClr val="dk1"/>
              </a:buClr>
              <a:buSzPts val="3000"/>
              <a:buNone/>
              <a:defRPr b="1" sz="3000">
                <a:solidFill>
                  <a:srgbClr val="000000"/>
                </a:solidFill>
              </a:defRPr>
            </a:lvl8pPr>
            <a:lvl9pPr lvl="8" algn="l">
              <a:lnSpc>
                <a:spcPct val="100000"/>
              </a:lnSpc>
              <a:spcBef>
                <a:spcPts val="0"/>
              </a:spcBef>
              <a:spcAft>
                <a:spcPts val="0"/>
              </a:spcAft>
              <a:buClr>
                <a:schemeClr val="dk1"/>
              </a:buClr>
              <a:buSzPts val="3000"/>
              <a:buNone/>
              <a:defRPr b="1" sz="3000">
                <a:solidFill>
                  <a:srgbClr val="000000"/>
                </a:solidFill>
              </a:defRPr>
            </a:lvl9pPr>
          </a:lstStyle>
          <a:p/>
        </p:txBody>
      </p:sp>
      <p:sp>
        <p:nvSpPr>
          <p:cNvPr id="91" name="Google Shape;91;p19"/>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2" name="Google Shape;92;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93" name="Shape 93"/>
        <p:cNvGrpSpPr/>
        <p:nvPr/>
      </p:nvGrpSpPr>
      <p:grpSpPr>
        <a:xfrm>
          <a:off x="0" y="0"/>
          <a:ext cx="0" cy="0"/>
          <a:chOff x="0" y="0"/>
          <a:chExt cx="0" cy="0"/>
        </a:xfrm>
      </p:grpSpPr>
      <p:sp>
        <p:nvSpPr>
          <p:cNvPr id="94" name="Google Shape;94;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0"/>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6" name="Google Shape;96;p20"/>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7" name="Google Shape;97;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124">
    <p:bg>
      <p:bgPr>
        <a:solidFill>
          <a:srgbClr val="FFFFFF"/>
        </a:solidFill>
      </p:bgPr>
    </p:bg>
    <p:spTree>
      <p:nvGrpSpPr>
        <p:cNvPr id="98" name="Shape 98"/>
        <p:cNvGrpSpPr/>
        <p:nvPr/>
      </p:nvGrpSpPr>
      <p:grpSpPr>
        <a:xfrm>
          <a:off x="0" y="0"/>
          <a:ext cx="0" cy="0"/>
          <a:chOff x="0" y="0"/>
          <a:chExt cx="0" cy="0"/>
        </a:xfrm>
      </p:grpSpPr>
      <p:sp>
        <p:nvSpPr>
          <p:cNvPr id="99" name="Google Shape;99;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1"/>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1"/>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102" name="Google Shape;102;p21"/>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3" name="Google Shape;103;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3.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hyperlink" Target="https://docs.google.com/document/d/1q9Kfsm7p-Z4KXpjAbqVsK8C3Bnt70K0nB_pj3YQwx3s/edit?usp=shar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hyperlink" Target="https://www.theatlantic.com/magazine/archive/2019/12/lin-manuel-miranda-what-art-can-do/60078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2"/>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09" name="Google Shape;109;p22"/>
          <p:cNvSpPr txBox="1"/>
          <p:nvPr>
            <p:ph type="ctrTitle"/>
          </p:nvPr>
        </p:nvSpPr>
        <p:spPr>
          <a:xfrm>
            <a:off x="952075" y="1530288"/>
            <a:ext cx="7326900" cy="194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9600">
                <a:latin typeface="Fugaz One"/>
                <a:ea typeface="Fugaz One"/>
                <a:cs typeface="Fugaz One"/>
                <a:sym typeface="Fugaz One"/>
              </a:rPr>
              <a:t>BYPASS SURGERY</a:t>
            </a:r>
            <a:endParaRPr sz="9600">
              <a:latin typeface="Fugaz One"/>
              <a:ea typeface="Fugaz One"/>
              <a:cs typeface="Fugaz One"/>
              <a:sym typeface="Fugaz One"/>
            </a:endParaRPr>
          </a:p>
        </p:txBody>
      </p:sp>
      <p:sp>
        <p:nvSpPr>
          <p:cNvPr id="110" name="Google Shape;110;p22"/>
          <p:cNvSpPr txBox="1"/>
          <p:nvPr>
            <p:ph idx="1" type="subTitle"/>
          </p:nvPr>
        </p:nvSpPr>
        <p:spPr>
          <a:xfrm>
            <a:off x="952150" y="4033600"/>
            <a:ext cx="7326900" cy="61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D0E0E3"/>
                </a:solidFill>
              </a:rPr>
              <a:t>I can explain the role of the arts in helping us to understand ethical issues</a:t>
            </a:r>
            <a:endParaRPr i="1" sz="2400">
              <a:solidFill>
                <a:srgbClr val="D0E0E3"/>
              </a:solidFill>
            </a:endParaRPr>
          </a:p>
          <a:p>
            <a:pPr indent="0" lvl="0" marL="0" rtl="0" algn="ctr">
              <a:spcBef>
                <a:spcPts val="0"/>
              </a:spcBef>
              <a:spcAft>
                <a:spcPts val="0"/>
              </a:spcAft>
              <a:buNone/>
            </a:pPr>
            <a:r>
              <a:t/>
            </a:r>
            <a:endParaRPr sz="2400">
              <a:solidFill>
                <a:srgbClr val="D0E0E3"/>
              </a:solidFill>
            </a:endParaRPr>
          </a:p>
        </p:txBody>
      </p:sp>
      <p:sp>
        <p:nvSpPr>
          <p:cNvPr id="111" name="Google Shape;111;p22"/>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D0E0E3"/>
                </a:solidFill>
                <a:latin typeface="Proxima Nova"/>
                <a:ea typeface="Proxima Nova"/>
                <a:cs typeface="Proxima Nova"/>
                <a:sym typeface="Proxima Nova"/>
              </a:rPr>
              <a:t>BQ2</a:t>
            </a:r>
            <a:r>
              <a:rPr lang="en" sz="3000">
                <a:solidFill>
                  <a:srgbClr val="D0E0E3"/>
                </a:solidFill>
                <a:latin typeface="Proxima Nova"/>
                <a:ea typeface="Proxima Nova"/>
                <a:cs typeface="Proxima Nova"/>
                <a:sym typeface="Proxima Nova"/>
              </a:rPr>
              <a:t> </a:t>
            </a:r>
            <a:r>
              <a:rPr lang="en" sz="3000">
                <a:solidFill>
                  <a:srgbClr val="D0E0E3"/>
                </a:solidFill>
                <a:latin typeface="Proxima Nova"/>
                <a:ea typeface="Proxima Nova"/>
                <a:cs typeface="Proxima Nova"/>
                <a:sym typeface="Proxima Nova"/>
              </a:rPr>
              <a:t>Values</a:t>
            </a:r>
            <a:r>
              <a:rPr lang="en" sz="3000">
                <a:solidFill>
                  <a:srgbClr val="D0E0E3"/>
                </a:solidFill>
                <a:latin typeface="Proxima Nova"/>
                <a:ea typeface="Proxima Nova"/>
                <a:cs typeface="Proxima Nova"/>
                <a:sym typeface="Proxima Nova"/>
              </a:rPr>
              <a:t> </a:t>
            </a:r>
            <a:r>
              <a:rPr b="1" i="1" lang="en" sz="3000">
                <a:solidFill>
                  <a:srgbClr val="D0E0E3"/>
                </a:solidFill>
                <a:latin typeface="Proxima Nova"/>
                <a:ea typeface="Proxima Nova"/>
                <a:cs typeface="Proxima Nova"/>
                <a:sym typeface="Proxima Nova"/>
              </a:rPr>
              <a:t>Lesson 5</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12" name="Google Shape;112;p22"/>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73" name="Google Shape;173;p31"/>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74" name="Google Shape;174;p31"/>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75" name="Google Shape;175;p31"/>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
                <a:solidFill>
                  <a:srgbClr val="45818E"/>
                </a:solidFill>
                <a:latin typeface="Proxima Nova"/>
                <a:ea typeface="Proxima Nova"/>
                <a:cs typeface="Proxima Nova"/>
                <a:sym typeface="Proxima Nova"/>
              </a:rPr>
              <a:t>EXPLORATION POINTS DOCUMENTS</a:t>
            </a:r>
            <a:r>
              <a:rPr b="1" lang="en">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
                <a:solidFill>
                  <a:srgbClr val="212121"/>
                </a:solidFill>
                <a:latin typeface="Proxima Nova"/>
                <a:ea typeface="Proxima Nova"/>
                <a:cs typeface="Proxima Nova"/>
                <a:sym typeface="Proxima Nova"/>
              </a:rPr>
              <a:t>Access the documents via the links below. You’ll also find the EP icons on all of the </a:t>
            </a:r>
            <a:r>
              <a:rPr b="1" lang="en" u="sng">
                <a:solidFill>
                  <a:schemeClr val="hlink"/>
                </a:solidFill>
                <a:latin typeface="Proxima Nova"/>
                <a:ea typeface="Proxima Nova"/>
                <a:cs typeface="Proxima Nova"/>
                <a:sym typeface="Proxima Nova"/>
                <a:hlinkClick r:id="rId14"/>
              </a:rPr>
              <a:t>TOK course</a:t>
            </a:r>
            <a:r>
              <a:rPr b="1" lang="en">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76" name="Google Shape;176;p31"/>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3"/>
          <p:cNvPicPr preferRelativeResize="0"/>
          <p:nvPr/>
        </p:nvPicPr>
        <p:blipFill rotWithShape="1">
          <a:blip r:embed="rId3">
            <a:alphaModFix/>
          </a:blip>
          <a:srcRect b="0" l="23053" r="23058" t="0"/>
          <a:stretch/>
        </p:blipFill>
        <p:spPr>
          <a:xfrm>
            <a:off x="0" y="0"/>
            <a:ext cx="4572000" cy="5143501"/>
          </a:xfrm>
          <a:prstGeom prst="rect">
            <a:avLst/>
          </a:prstGeom>
          <a:noFill/>
          <a:ln>
            <a:noFill/>
          </a:ln>
        </p:spPr>
      </p:pic>
      <p:sp>
        <p:nvSpPr>
          <p:cNvPr id="118" name="Google Shape;118;p23"/>
          <p:cNvSpPr txBox="1"/>
          <p:nvPr>
            <p:ph type="title"/>
          </p:nvPr>
        </p:nvSpPr>
        <p:spPr>
          <a:xfrm>
            <a:off x="4852825" y="23315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800">
                <a:solidFill>
                  <a:srgbClr val="45818E"/>
                </a:solidFill>
                <a:latin typeface="Ultra"/>
                <a:ea typeface="Ultra"/>
                <a:cs typeface="Ultra"/>
                <a:sym typeface="Ultra"/>
              </a:rPr>
              <a:t>Starter</a:t>
            </a:r>
            <a:endParaRPr b="0" sz="4800">
              <a:solidFill>
                <a:srgbClr val="45818E"/>
              </a:solidFill>
              <a:latin typeface="Ultra"/>
              <a:ea typeface="Ultra"/>
              <a:cs typeface="Ultra"/>
              <a:sym typeface="Ultra"/>
            </a:endParaRPr>
          </a:p>
        </p:txBody>
      </p:sp>
      <p:sp>
        <p:nvSpPr>
          <p:cNvPr id="119" name="Google Shape;119;p23"/>
          <p:cNvSpPr txBox="1"/>
          <p:nvPr>
            <p:ph idx="1" type="body"/>
          </p:nvPr>
        </p:nvSpPr>
        <p:spPr>
          <a:xfrm>
            <a:off x="4852900" y="1672727"/>
            <a:ext cx="40164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What did we say in the last lesson were the key influences shaping the way we morally navigate the world?</a:t>
            </a:r>
            <a:endParaRPr sz="3000"/>
          </a:p>
          <a:p>
            <a:pPr indent="0" lvl="0" marL="0" rtl="0" algn="l">
              <a:spcBef>
                <a:spcPts val="1600"/>
              </a:spcBef>
              <a:spcAft>
                <a:spcPts val="1600"/>
              </a:spcAft>
              <a:buNone/>
            </a:pPr>
            <a:r>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4"/>
          <p:cNvPicPr preferRelativeResize="0"/>
          <p:nvPr/>
        </p:nvPicPr>
        <p:blipFill rotWithShape="1">
          <a:blip r:embed="rId3">
            <a:alphaModFix/>
          </a:blip>
          <a:srcRect b="35258" l="0" r="0" t="9940"/>
          <a:stretch/>
        </p:blipFill>
        <p:spPr>
          <a:xfrm>
            <a:off x="2705775" y="-9"/>
            <a:ext cx="6438224" cy="5143502"/>
          </a:xfrm>
          <a:prstGeom prst="rect">
            <a:avLst/>
          </a:prstGeom>
          <a:noFill/>
          <a:ln>
            <a:noFill/>
          </a:ln>
        </p:spPr>
      </p:pic>
      <p:sp>
        <p:nvSpPr>
          <p:cNvPr id="125" name="Google Shape;125;p24"/>
          <p:cNvSpPr txBox="1"/>
          <p:nvPr>
            <p:ph type="title"/>
          </p:nvPr>
        </p:nvSpPr>
        <p:spPr>
          <a:xfrm>
            <a:off x="304800" y="710000"/>
            <a:ext cx="2089800" cy="130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000">
                <a:solidFill>
                  <a:srgbClr val="45818E"/>
                </a:solidFill>
                <a:latin typeface="Ultra"/>
                <a:ea typeface="Ultra"/>
                <a:cs typeface="Ultra"/>
                <a:sym typeface="Ultra"/>
              </a:rPr>
              <a:t>Pair, share</a:t>
            </a:r>
            <a:endParaRPr b="0" sz="4000">
              <a:solidFill>
                <a:srgbClr val="45818E"/>
              </a:solidFill>
              <a:latin typeface="Ultra"/>
              <a:ea typeface="Ultra"/>
              <a:cs typeface="Ultra"/>
              <a:sym typeface="Ultra"/>
            </a:endParaRPr>
          </a:p>
        </p:txBody>
      </p:sp>
      <p:sp>
        <p:nvSpPr>
          <p:cNvPr id="126" name="Google Shape;126;p24"/>
          <p:cNvSpPr txBox="1"/>
          <p:nvPr>
            <p:ph idx="1" type="body"/>
          </p:nvPr>
        </p:nvSpPr>
        <p:spPr>
          <a:xfrm>
            <a:off x="304800" y="2131450"/>
            <a:ext cx="2089800" cy="273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role do the arts play shaping our ethical awareness?</a:t>
            </a:r>
            <a:endParaRPr/>
          </a:p>
          <a:p>
            <a:pPr indent="0" lvl="0" marL="0" rtl="0" algn="l">
              <a:spcBef>
                <a:spcPts val="1600"/>
              </a:spcBef>
              <a:spcAft>
                <a:spcPts val="0"/>
              </a:spcAft>
              <a:buNone/>
            </a:pPr>
            <a:r>
              <a:rPr lang="en"/>
              <a:t>Think of some examples to support your answer - films, music, literature, visual art, poetry, theatre, etc., etc.</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5"/>
          <p:cNvPicPr preferRelativeResize="0"/>
          <p:nvPr/>
        </p:nvPicPr>
        <p:blipFill rotWithShape="1">
          <a:blip r:embed="rId3">
            <a:alphaModFix/>
          </a:blip>
          <a:srcRect b="0" l="20347" r="20347" t="0"/>
          <a:stretch/>
        </p:blipFill>
        <p:spPr>
          <a:xfrm>
            <a:off x="0" y="0"/>
            <a:ext cx="4572000" cy="5143501"/>
          </a:xfrm>
          <a:prstGeom prst="rect">
            <a:avLst/>
          </a:prstGeom>
          <a:noFill/>
          <a:ln>
            <a:noFill/>
          </a:ln>
        </p:spPr>
      </p:pic>
      <p:sp>
        <p:nvSpPr>
          <p:cNvPr id="132" name="Google Shape;132;p25"/>
          <p:cNvSpPr txBox="1"/>
          <p:nvPr>
            <p:ph type="title"/>
          </p:nvPr>
        </p:nvSpPr>
        <p:spPr>
          <a:xfrm>
            <a:off x="4852825" y="233150"/>
            <a:ext cx="4016400" cy="170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a:p>
            <a:pPr indent="0" lvl="0" marL="0" rtl="0" algn="l">
              <a:spcBef>
                <a:spcPts val="0"/>
              </a:spcBef>
              <a:spcAft>
                <a:spcPts val="0"/>
              </a:spcAft>
              <a:buNone/>
            </a:pPr>
            <a:r>
              <a:rPr b="0" lang="en" sz="2800">
                <a:solidFill>
                  <a:srgbClr val="45818E"/>
                </a:solidFill>
                <a:latin typeface="Ultra"/>
                <a:ea typeface="Ultra"/>
                <a:cs typeface="Ultra"/>
                <a:sym typeface="Ultra"/>
              </a:rPr>
              <a:t>Investigating r</a:t>
            </a:r>
            <a:r>
              <a:rPr b="0" lang="en" sz="2800">
                <a:solidFill>
                  <a:srgbClr val="45818E"/>
                </a:solidFill>
                <a:latin typeface="Ultra"/>
                <a:ea typeface="Ultra"/>
                <a:cs typeface="Ultra"/>
                <a:sym typeface="Ultra"/>
              </a:rPr>
              <a:t>acial inequality in the US &amp; UK</a:t>
            </a:r>
            <a:endParaRPr b="0" sz="2800">
              <a:solidFill>
                <a:srgbClr val="45818E"/>
              </a:solidFill>
              <a:latin typeface="Ultra"/>
              <a:ea typeface="Ultra"/>
              <a:cs typeface="Ultra"/>
              <a:sym typeface="Ultra"/>
            </a:endParaRPr>
          </a:p>
        </p:txBody>
      </p:sp>
      <p:sp>
        <p:nvSpPr>
          <p:cNvPr id="133" name="Google Shape;133;p25"/>
          <p:cNvSpPr txBox="1"/>
          <p:nvPr>
            <p:ph idx="1" type="body"/>
          </p:nvPr>
        </p:nvSpPr>
        <p:spPr>
          <a:xfrm>
            <a:off x="4852900" y="2191500"/>
            <a:ext cx="4016400" cy="247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Read through the information in the handout</a:t>
            </a:r>
            <a:endParaRPr sz="2400"/>
          </a:p>
          <a:p>
            <a:pPr indent="0" lvl="0" marL="0" rtl="0" algn="l">
              <a:spcBef>
                <a:spcPts val="1600"/>
              </a:spcBef>
              <a:spcAft>
                <a:spcPts val="1600"/>
              </a:spcAft>
              <a:buNone/>
            </a:pPr>
            <a:r>
              <a:rPr lang="en" sz="2400"/>
              <a:t>How does this make you feel in terms of the issues of equality and racism?</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6"/>
          <p:cNvPicPr preferRelativeResize="0"/>
          <p:nvPr/>
        </p:nvPicPr>
        <p:blipFill rotWithShape="1">
          <a:blip r:embed="rId3">
            <a:alphaModFix/>
          </a:blip>
          <a:srcRect b="0" l="16359" r="5552" t="0"/>
          <a:stretch/>
        </p:blipFill>
        <p:spPr>
          <a:xfrm>
            <a:off x="0" y="0"/>
            <a:ext cx="4016400" cy="5143500"/>
          </a:xfrm>
          <a:prstGeom prst="rect">
            <a:avLst/>
          </a:prstGeom>
          <a:noFill/>
          <a:ln>
            <a:noFill/>
          </a:ln>
        </p:spPr>
      </p:pic>
      <p:sp>
        <p:nvSpPr>
          <p:cNvPr id="139" name="Google Shape;139;p26"/>
          <p:cNvSpPr txBox="1"/>
          <p:nvPr>
            <p:ph type="title"/>
          </p:nvPr>
        </p:nvSpPr>
        <p:spPr>
          <a:xfrm>
            <a:off x="4372825" y="233150"/>
            <a:ext cx="4496400" cy="103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3200">
                <a:solidFill>
                  <a:srgbClr val="45818E"/>
                </a:solidFill>
                <a:latin typeface="Ultra"/>
                <a:ea typeface="Ultra"/>
                <a:cs typeface="Ultra"/>
                <a:sym typeface="Ultra"/>
              </a:rPr>
              <a:t>Breakout groups</a:t>
            </a:r>
            <a:endParaRPr b="0" sz="3200">
              <a:solidFill>
                <a:srgbClr val="45818E"/>
              </a:solidFill>
              <a:latin typeface="Ultra"/>
              <a:ea typeface="Ultra"/>
              <a:cs typeface="Ultra"/>
              <a:sym typeface="Ultra"/>
            </a:endParaRPr>
          </a:p>
        </p:txBody>
      </p:sp>
      <p:sp>
        <p:nvSpPr>
          <p:cNvPr id="140" name="Google Shape;140;p26"/>
          <p:cNvSpPr txBox="1"/>
          <p:nvPr>
            <p:ph idx="1" type="body"/>
          </p:nvPr>
        </p:nvSpPr>
        <p:spPr>
          <a:xfrm>
            <a:off x="4372975" y="1521025"/>
            <a:ext cx="4496400" cy="3142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Read the </a:t>
            </a:r>
            <a:r>
              <a:rPr lang="en" sz="1700" u="sng">
                <a:solidFill>
                  <a:schemeClr val="hlink"/>
                </a:solidFill>
                <a:hlinkClick r:id="rId4"/>
              </a:rPr>
              <a:t>background notes</a:t>
            </a:r>
            <a:r>
              <a:rPr lang="en" sz="1700"/>
              <a:t> to each artistic link.</a:t>
            </a:r>
            <a:endParaRPr sz="1700"/>
          </a:p>
          <a:p>
            <a:pPr indent="-336550" lvl="0" marL="457200" rtl="0" algn="l">
              <a:spcBef>
                <a:spcPts val="1000"/>
              </a:spcBef>
              <a:spcAft>
                <a:spcPts val="0"/>
              </a:spcAft>
              <a:buSzPts val="1700"/>
              <a:buChar char="●"/>
            </a:pPr>
            <a:r>
              <a:rPr lang="en" sz="1700"/>
              <a:t>In your groups, listen/read/watch </a:t>
            </a:r>
            <a:r>
              <a:rPr b="1" lang="en" sz="1700"/>
              <a:t>at least</a:t>
            </a:r>
            <a:r>
              <a:rPr lang="en" sz="1700"/>
              <a:t> three of the sources. </a:t>
            </a:r>
            <a:endParaRPr sz="1700"/>
          </a:p>
          <a:p>
            <a:pPr indent="-336550" lvl="0" marL="457200" rtl="0" algn="l">
              <a:spcBef>
                <a:spcPts val="1000"/>
              </a:spcBef>
              <a:spcAft>
                <a:spcPts val="0"/>
              </a:spcAft>
              <a:buSzPts val="1700"/>
              <a:buChar char="●"/>
            </a:pPr>
            <a:r>
              <a:rPr lang="en" sz="1700"/>
              <a:t>Answer the questions on the handout about the sources you’ve looked at.</a:t>
            </a:r>
            <a:endParaRPr sz="1700"/>
          </a:p>
          <a:p>
            <a:pPr indent="-336550" lvl="0" marL="457200" rtl="0" algn="l">
              <a:spcBef>
                <a:spcPts val="1000"/>
              </a:spcBef>
              <a:spcAft>
                <a:spcPts val="1000"/>
              </a:spcAft>
              <a:buSzPts val="1700"/>
              <a:buChar char="●"/>
            </a:pPr>
            <a:r>
              <a:rPr lang="en" sz="1700"/>
              <a:t>Find out from another group about at least one more of the sources.</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7"/>
          <p:cNvPicPr preferRelativeResize="0"/>
          <p:nvPr/>
        </p:nvPicPr>
        <p:blipFill rotWithShape="1">
          <a:blip r:embed="rId3">
            <a:alphaModFix amt="60000"/>
          </a:blip>
          <a:srcRect b="0" l="15850" r="15857" t="0"/>
          <a:stretch/>
        </p:blipFill>
        <p:spPr>
          <a:xfrm>
            <a:off x="0" y="0"/>
            <a:ext cx="3512599" cy="5143496"/>
          </a:xfrm>
          <a:prstGeom prst="rect">
            <a:avLst/>
          </a:prstGeom>
          <a:noFill/>
          <a:ln>
            <a:noFill/>
          </a:ln>
        </p:spPr>
      </p:pic>
      <p:sp>
        <p:nvSpPr>
          <p:cNvPr id="146" name="Google Shape;146;p27"/>
          <p:cNvSpPr txBox="1"/>
          <p:nvPr>
            <p:ph type="title"/>
          </p:nvPr>
        </p:nvSpPr>
        <p:spPr>
          <a:xfrm>
            <a:off x="185475" y="307825"/>
            <a:ext cx="31530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4800">
                <a:latin typeface="Ultra"/>
                <a:ea typeface="Ultra"/>
                <a:cs typeface="Ultra"/>
                <a:sym typeface="Ultra"/>
              </a:rPr>
              <a:t>Making sense of this</a:t>
            </a:r>
            <a:endParaRPr b="0" sz="4800">
              <a:latin typeface="Ultra"/>
              <a:ea typeface="Ultra"/>
              <a:cs typeface="Ultra"/>
              <a:sym typeface="Ultra"/>
            </a:endParaRPr>
          </a:p>
        </p:txBody>
      </p:sp>
      <p:sp>
        <p:nvSpPr>
          <p:cNvPr id="147" name="Google Shape;147;p27"/>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Lin-Manuel Miranda on art:</a:t>
            </a:r>
            <a:endParaRPr/>
          </a:p>
          <a:p>
            <a:pPr indent="0" lvl="0" marL="0" rtl="0" algn="l">
              <a:spcBef>
                <a:spcPts val="1600"/>
              </a:spcBef>
              <a:spcAft>
                <a:spcPts val="0"/>
              </a:spcAft>
              <a:buNone/>
            </a:pPr>
            <a:r>
              <a:rPr b="1" lang="en"/>
              <a:t>“What artists can do is bring stories to the table.”</a:t>
            </a:r>
            <a:endParaRPr b="1"/>
          </a:p>
          <a:p>
            <a:pPr indent="-342900" lvl="0" marL="457200" rtl="0" algn="l">
              <a:spcBef>
                <a:spcPts val="1600"/>
              </a:spcBef>
              <a:spcAft>
                <a:spcPts val="0"/>
              </a:spcAft>
              <a:buSzPts val="1800"/>
              <a:buChar char="●"/>
            </a:pPr>
            <a:r>
              <a:rPr lang="en"/>
              <a:t>What do you think he meant? </a:t>
            </a:r>
            <a:endParaRPr/>
          </a:p>
          <a:p>
            <a:pPr indent="-342900" lvl="0" marL="457200" rtl="0" algn="l">
              <a:spcBef>
                <a:spcPts val="1000"/>
              </a:spcBef>
              <a:spcAft>
                <a:spcPts val="0"/>
              </a:spcAft>
              <a:buSzPts val="1800"/>
              <a:buChar char="●"/>
            </a:pPr>
            <a:r>
              <a:rPr lang="en"/>
              <a:t>Check out </a:t>
            </a:r>
            <a:r>
              <a:rPr lang="en" u="sng">
                <a:solidFill>
                  <a:schemeClr val="hlink"/>
                </a:solidFill>
                <a:hlinkClick r:id="rId4"/>
              </a:rPr>
              <a:t>the article</a:t>
            </a:r>
            <a:r>
              <a:rPr lang="en"/>
              <a:t> in which he says this, to check your interpretation.</a:t>
            </a:r>
            <a:endParaRPr/>
          </a:p>
          <a:p>
            <a:pPr indent="-342900" lvl="0" marL="457200" rtl="0" algn="l">
              <a:spcBef>
                <a:spcPts val="1000"/>
              </a:spcBef>
              <a:spcAft>
                <a:spcPts val="0"/>
              </a:spcAft>
              <a:buSzPts val="1800"/>
              <a:buChar char="●"/>
            </a:pPr>
            <a:r>
              <a:rPr lang="en"/>
              <a:t>What example does he say about the way art gives us the ‘real’ picture?</a:t>
            </a:r>
            <a:endParaRPr/>
          </a:p>
          <a:p>
            <a:pPr indent="-342900" lvl="0" marL="457200" rtl="0" algn="l">
              <a:spcBef>
                <a:spcPts val="1000"/>
              </a:spcBef>
              <a:spcAft>
                <a:spcPts val="1000"/>
              </a:spcAft>
              <a:buSzPts val="1800"/>
              <a:buChar char="●"/>
            </a:pPr>
            <a:r>
              <a:rPr lang="en"/>
              <a:t>How does this relate to what we’ve done in this lesson?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8"/>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53" name="Google Shape;153;p28"/>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154" name="Google Shape;154;p28"/>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Related exhibition prompt</a:t>
            </a:r>
            <a:r>
              <a:rPr i="1" lang="en" sz="2000"/>
              <a:t> What role does imagination play in producing knowledge about the world (IAP-30)?</a:t>
            </a:r>
            <a:endParaRPr i="1" sz="2000"/>
          </a:p>
          <a:p>
            <a:pPr indent="-355600" lvl="0" marL="457200" rtl="0" algn="l">
              <a:spcBef>
                <a:spcPts val="1600"/>
              </a:spcBef>
              <a:spcAft>
                <a:spcPts val="0"/>
              </a:spcAft>
              <a:buSzPts val="2000"/>
              <a:buChar char="●"/>
            </a:pPr>
            <a:r>
              <a:rPr lang="en" sz="2000"/>
              <a:t>Refer to the ideas from this lesson to answer this question.</a:t>
            </a:r>
            <a:endParaRPr sz="2000"/>
          </a:p>
          <a:p>
            <a:pPr indent="-355600" lvl="0" marL="457200" rtl="0" algn="l">
              <a:spcBef>
                <a:spcPts val="1000"/>
              </a:spcBef>
              <a:spcAft>
                <a:spcPts val="0"/>
              </a:spcAft>
              <a:buSzPts val="2000"/>
              <a:buChar char="●"/>
            </a:pPr>
            <a:r>
              <a:rPr lang="en" sz="2000"/>
              <a:t>For example, how do the arts help catalyze our understanding of moral issues via a stimulation of the imagination?</a:t>
            </a:r>
            <a:endParaRPr sz="2000"/>
          </a:p>
          <a:p>
            <a:pPr indent="-355600" lvl="0" marL="457200" rtl="0" algn="l">
              <a:spcBef>
                <a:spcPts val="1000"/>
              </a:spcBef>
              <a:spcAft>
                <a:spcPts val="1000"/>
              </a:spcAft>
              <a:buSzPts val="2000"/>
              <a:buChar char="●"/>
            </a:pPr>
            <a:r>
              <a:rPr lang="en" sz="2000"/>
              <a:t>Think about objects which might help to illustrate your answer.</a:t>
            </a:r>
            <a:endParaRPr b="1"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ExitD1000.jpeg" id="159" name="Google Shape;159;p29"/>
          <p:cNvPicPr preferRelativeResize="0"/>
          <p:nvPr/>
        </p:nvPicPr>
        <p:blipFill rotWithShape="1">
          <a:blip r:embed="rId3">
            <a:alphaModFix/>
          </a:blip>
          <a:srcRect b="0" l="29600" r="29600" t="0"/>
          <a:stretch/>
        </p:blipFill>
        <p:spPr>
          <a:xfrm>
            <a:off x="0" y="0"/>
            <a:ext cx="4572000" cy="5143500"/>
          </a:xfrm>
          <a:prstGeom prst="rect">
            <a:avLst/>
          </a:prstGeom>
          <a:noFill/>
          <a:ln>
            <a:noFill/>
          </a:ln>
        </p:spPr>
      </p:pic>
      <p:sp>
        <p:nvSpPr>
          <p:cNvPr id="160" name="Google Shape;160;p29"/>
          <p:cNvSpPr txBox="1"/>
          <p:nvPr>
            <p:ph idx="1" type="body"/>
          </p:nvPr>
        </p:nvSpPr>
        <p:spPr>
          <a:xfrm>
            <a:off x="4852900" y="1191300"/>
            <a:ext cx="4016400" cy="347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“I believe great art is like bypass surgery. It allows us to go around all of the psychological distancing mechanisms that turn people cold to the most vulnerable among us.”</a:t>
            </a:r>
            <a:endParaRPr sz="2000"/>
          </a:p>
          <a:p>
            <a:pPr indent="0" lvl="0" marL="0" rtl="0" algn="l">
              <a:spcBef>
                <a:spcPts val="1600"/>
              </a:spcBef>
              <a:spcAft>
                <a:spcPts val="1600"/>
              </a:spcAft>
              <a:buNone/>
            </a:pPr>
            <a:r>
              <a:rPr lang="en" sz="2000"/>
              <a:t>Do you agree with Lin-Manuel Miranda?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66" name="Google Shape;166;p30"/>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 sz="1400"/>
              <a:t>During this lesson, we consider the </a:t>
            </a:r>
            <a:r>
              <a:rPr i="1" lang="en" sz="1400">
                <a:highlight>
                  <a:srgbClr val="D0E0E3"/>
                </a:highlight>
              </a:rPr>
              <a:t>highlighted</a:t>
            </a:r>
            <a:r>
              <a:rPr i="1" lang="en" sz="1400"/>
              <a:t> aspects of the TOK course</a:t>
            </a:r>
            <a:endParaRPr i="1" sz="1400"/>
          </a:p>
          <a:p>
            <a:pPr indent="-317500" lvl="0" marL="457200" rtl="0" algn="l">
              <a:spcBef>
                <a:spcPts val="1000"/>
              </a:spcBef>
              <a:spcAft>
                <a:spcPts val="1000"/>
              </a:spcAft>
              <a:buSzPts val="1400"/>
              <a:buChar char="●"/>
            </a:pPr>
            <a:r>
              <a:rPr i="1" lang="en" sz="1400"/>
              <a:t>The images used in the presentation slides can also give students ideas about selecting exhibition objects; see also our link below to a </a:t>
            </a:r>
            <a:r>
              <a:rPr b="1" i="1" lang="en" sz="1400">
                <a:highlight>
                  <a:srgbClr val="FBD1E6"/>
                </a:highlight>
              </a:rPr>
              <a:t>specific IA prompt</a:t>
            </a:r>
            <a:endParaRPr i="1" sz="1400"/>
          </a:p>
        </p:txBody>
      </p:sp>
      <p:graphicFrame>
        <p:nvGraphicFramePr>
          <p:cNvPr id="167" name="Google Shape;167;p30"/>
          <p:cNvGraphicFramePr/>
          <p:nvPr/>
        </p:nvGraphicFramePr>
        <p:xfrm>
          <a:off x="2002350" y="1768900"/>
          <a:ext cx="3000000" cy="3000000"/>
        </p:xfrm>
        <a:graphic>
          <a:graphicData uri="http://schemas.openxmlformats.org/drawingml/2006/table">
            <a:tbl>
              <a:tblPr>
                <a:noFill/>
                <a:tableStyleId>{2F0CBFE9-1959-4315-ABD2-1415AD5C1A66}</a:tableStyleId>
              </a:tblPr>
              <a:tblGrid>
                <a:gridCol w="1694025"/>
                <a:gridCol w="1694025"/>
                <a:gridCol w="1694025"/>
                <a:gridCol w="1694025"/>
              </a:tblGrid>
              <a:tr h="589350">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2">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lnSpc>
                          <a:spcPct val="115000"/>
                        </a:lnSpc>
                        <a:spcBef>
                          <a:spcPts val="0"/>
                        </a:spcBef>
                        <a:spcAft>
                          <a:spcPts val="0"/>
                        </a:spcAft>
                        <a:buNone/>
                      </a:pPr>
                      <a:r>
                        <a:rPr lang="en"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 sz="1200">
                          <a:solidFill>
                            <a:schemeClr val="dk2"/>
                          </a:solidFill>
                          <a:latin typeface="Proxima Nova"/>
                          <a:ea typeface="Proxima Nova"/>
                          <a:cs typeface="Proxima Nova"/>
                          <a:sym typeface="Proxima Nova"/>
                        </a:rPr>
                        <a:t>Could be linked to IAP-2 (types), IAP-30 (imagination), IAP-34 (values)</a:t>
                      </a:r>
                      <a:endParaRPr i="1"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